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4" r:id="rId7"/>
    <p:sldId id="262" r:id="rId8"/>
    <p:sldId id="261" r:id="rId9"/>
    <p:sldId id="263" r:id="rId10"/>
    <p:sldId id="265" r:id="rId11"/>
    <p:sldId id="266" r:id="rId12"/>
    <p:sldId id="267" r:id="rId13"/>
    <p:sldId id="268" r:id="rId14"/>
    <p:sldId id="269" r:id="rId15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22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3480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498997"/>
            <a:ext cx="7477601" cy="45094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101"/>
              </a:lnSpc>
              <a:buNone/>
            </a:pPr>
            <a:r>
              <a:rPr lang="en-US" sz="5681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Игровое 2D приложение в жанре аркадного симулятора жизни фермера</a:t>
            </a:r>
            <a:endParaRPr lang="en-US" sz="5681" dirty="0"/>
          </a:p>
        </p:txBody>
      </p:sp>
      <p:sp>
        <p:nvSpPr>
          <p:cNvPr id="7" name="Text 3"/>
          <p:cNvSpPr/>
          <p:nvPr/>
        </p:nvSpPr>
        <p:spPr>
          <a:xfrm>
            <a:off x="951309" y="6487358"/>
            <a:ext cx="119182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68"/>
              </a:lnSpc>
              <a:buNone/>
            </a:pPr>
            <a:endParaRPr lang="en-US" sz="768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551271" y="588169"/>
            <a:ext cx="9527738" cy="12537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936"/>
              </a:lnSpc>
              <a:buNone/>
            </a:pPr>
            <a:r>
              <a:rPr lang="en-US" sz="3949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Unity vs Unreal Engine: Выбор для 2D-игры</a:t>
            </a:r>
            <a:endParaRPr lang="en-US" sz="3949" dirty="0"/>
          </a:p>
        </p:txBody>
      </p:sp>
      <p:sp>
        <p:nvSpPr>
          <p:cNvPr id="5" name="Text 2"/>
          <p:cNvSpPr/>
          <p:nvPr/>
        </p:nvSpPr>
        <p:spPr>
          <a:xfrm>
            <a:off x="2551271" y="2374463"/>
            <a:ext cx="2507218" cy="313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8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Unity:</a:t>
            </a:r>
            <a:endParaRPr lang="en-US" sz="2800" dirty="0"/>
          </a:p>
        </p:txBody>
      </p:sp>
      <p:sp>
        <p:nvSpPr>
          <p:cNvPr id="6" name="Shape 3"/>
          <p:cNvSpPr/>
          <p:nvPr/>
        </p:nvSpPr>
        <p:spPr>
          <a:xfrm>
            <a:off x="2551271" y="3167182"/>
            <a:ext cx="479465" cy="479465"/>
          </a:xfrm>
          <a:prstGeom prst="roundRect">
            <a:avLst>
              <a:gd name="adj" fmla="val 80010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698740" y="3167182"/>
            <a:ext cx="180499" cy="3759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61"/>
              </a:lnSpc>
              <a:buNone/>
            </a:pPr>
            <a:r>
              <a:rPr lang="en-US" sz="2369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369" dirty="0"/>
          </a:p>
        </p:txBody>
      </p:sp>
      <p:sp>
        <p:nvSpPr>
          <p:cNvPr id="8" name="Text 5"/>
          <p:cNvSpPr/>
          <p:nvPr/>
        </p:nvSpPr>
        <p:spPr>
          <a:xfrm>
            <a:off x="3243739" y="3167182"/>
            <a:ext cx="3098840" cy="313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8"/>
              </a:lnSpc>
              <a:buNone/>
            </a:pPr>
            <a:r>
              <a:rPr lang="en-US" sz="197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Мощный игровой движок</a:t>
            </a:r>
            <a:endParaRPr lang="en-US" sz="1974" dirty="0"/>
          </a:p>
        </p:txBody>
      </p:sp>
      <p:sp>
        <p:nvSpPr>
          <p:cNvPr id="9" name="Shape 6"/>
          <p:cNvSpPr/>
          <p:nvPr/>
        </p:nvSpPr>
        <p:spPr>
          <a:xfrm>
            <a:off x="2551271" y="4338995"/>
            <a:ext cx="479465" cy="479465"/>
          </a:xfrm>
          <a:prstGeom prst="roundRect">
            <a:avLst>
              <a:gd name="adj" fmla="val 80010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2698741" y="4336567"/>
            <a:ext cx="180499" cy="3759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61"/>
              </a:lnSpc>
              <a:buNone/>
            </a:pPr>
            <a:r>
              <a:rPr lang="en-US" sz="2369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369" dirty="0"/>
          </a:p>
        </p:txBody>
      </p:sp>
      <p:sp>
        <p:nvSpPr>
          <p:cNvPr id="11" name="Text 8"/>
          <p:cNvSpPr/>
          <p:nvPr/>
        </p:nvSpPr>
        <p:spPr>
          <a:xfrm>
            <a:off x="3243739" y="4338995"/>
            <a:ext cx="3811429" cy="626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68"/>
              </a:lnSpc>
              <a:buNone/>
            </a:pPr>
            <a:r>
              <a:rPr lang="en-US" sz="197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Широкая поддержка мобильных платформ</a:t>
            </a:r>
            <a:endParaRPr lang="en-US" sz="1974" dirty="0"/>
          </a:p>
        </p:txBody>
      </p:sp>
      <p:sp>
        <p:nvSpPr>
          <p:cNvPr id="12" name="Shape 9"/>
          <p:cNvSpPr/>
          <p:nvPr/>
        </p:nvSpPr>
        <p:spPr>
          <a:xfrm>
            <a:off x="2551271" y="5510808"/>
            <a:ext cx="479465" cy="479465"/>
          </a:xfrm>
          <a:prstGeom prst="roundRect">
            <a:avLst>
              <a:gd name="adj" fmla="val 80010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2700695" y="5510808"/>
            <a:ext cx="180499" cy="3759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61"/>
              </a:lnSpc>
              <a:buNone/>
            </a:pPr>
            <a:r>
              <a:rPr lang="en-US" sz="2369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369" dirty="0"/>
          </a:p>
        </p:txBody>
      </p:sp>
      <p:sp>
        <p:nvSpPr>
          <p:cNvPr id="14" name="Text 11"/>
          <p:cNvSpPr/>
          <p:nvPr/>
        </p:nvSpPr>
        <p:spPr>
          <a:xfrm>
            <a:off x="3243739" y="5510808"/>
            <a:ext cx="3811429" cy="626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68"/>
              </a:lnSpc>
              <a:buNone/>
            </a:pPr>
            <a:r>
              <a:rPr lang="en-US" sz="1974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Интуитивно понятный интерфейс</a:t>
            </a:r>
            <a:endParaRPr lang="en-US" sz="1974" dirty="0"/>
          </a:p>
        </p:txBody>
      </p:sp>
      <p:sp>
        <p:nvSpPr>
          <p:cNvPr id="15" name="Shape 12"/>
          <p:cNvSpPr/>
          <p:nvPr/>
        </p:nvSpPr>
        <p:spPr>
          <a:xfrm>
            <a:off x="2551271" y="6682621"/>
            <a:ext cx="479465" cy="479465"/>
          </a:xfrm>
          <a:prstGeom prst="roundRect">
            <a:avLst>
              <a:gd name="adj" fmla="val 80010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2700694" y="6698063"/>
            <a:ext cx="180499" cy="3759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61"/>
              </a:lnSpc>
              <a:buNone/>
            </a:pPr>
            <a:r>
              <a:rPr lang="en-US" sz="2369" b="1" dirty="0">
                <a:solidFill>
                  <a:srgbClr val="48A8E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4</a:t>
            </a:r>
            <a:endParaRPr lang="en-US" sz="2369" dirty="0"/>
          </a:p>
        </p:txBody>
      </p:sp>
      <p:sp>
        <p:nvSpPr>
          <p:cNvPr id="17" name="Text 14"/>
          <p:cNvSpPr/>
          <p:nvPr/>
        </p:nvSpPr>
        <p:spPr>
          <a:xfrm>
            <a:off x="3243739" y="6682621"/>
            <a:ext cx="3811429" cy="626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68"/>
              </a:lnSpc>
              <a:buNone/>
            </a:pPr>
            <a:r>
              <a:rPr lang="en-US" sz="1974" b="1" dirty="0">
                <a:solidFill>
                  <a:srgbClr val="48A8E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Большое сообщество разработчиков</a:t>
            </a:r>
            <a:endParaRPr lang="en-US" sz="1974" dirty="0"/>
          </a:p>
        </p:txBody>
      </p:sp>
      <p:sp>
        <p:nvSpPr>
          <p:cNvPr id="18" name="Text 15"/>
          <p:cNvSpPr/>
          <p:nvPr/>
        </p:nvSpPr>
        <p:spPr>
          <a:xfrm>
            <a:off x="7582614" y="2374463"/>
            <a:ext cx="2507218" cy="313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8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Unreal Engine:</a:t>
            </a:r>
            <a:endParaRPr lang="en-US" sz="2800" dirty="0"/>
          </a:p>
        </p:txBody>
      </p:sp>
      <p:sp>
        <p:nvSpPr>
          <p:cNvPr id="19" name="Shape 16"/>
          <p:cNvSpPr/>
          <p:nvPr/>
        </p:nvSpPr>
        <p:spPr>
          <a:xfrm>
            <a:off x="7582614" y="3167182"/>
            <a:ext cx="479465" cy="479465"/>
          </a:xfrm>
          <a:prstGeom prst="roundRect">
            <a:avLst>
              <a:gd name="adj" fmla="val 80010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7732038" y="3179098"/>
            <a:ext cx="180499" cy="3759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61"/>
              </a:lnSpc>
              <a:buNone/>
            </a:pPr>
            <a:r>
              <a:rPr lang="en-US" sz="2369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369" dirty="0"/>
          </a:p>
        </p:txBody>
      </p:sp>
      <p:sp>
        <p:nvSpPr>
          <p:cNvPr id="21" name="Text 18"/>
          <p:cNvSpPr/>
          <p:nvPr/>
        </p:nvSpPr>
        <p:spPr>
          <a:xfrm>
            <a:off x="8275082" y="3167182"/>
            <a:ext cx="3811429" cy="626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68"/>
              </a:lnSpc>
              <a:buNone/>
            </a:pPr>
            <a:r>
              <a:rPr lang="en-US" sz="197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Более подходящий для AAA-проектов</a:t>
            </a:r>
            <a:endParaRPr lang="en-US" sz="1974" dirty="0"/>
          </a:p>
        </p:txBody>
      </p:sp>
      <p:sp>
        <p:nvSpPr>
          <p:cNvPr id="22" name="Shape 19"/>
          <p:cNvSpPr/>
          <p:nvPr/>
        </p:nvSpPr>
        <p:spPr>
          <a:xfrm>
            <a:off x="7582614" y="4338995"/>
            <a:ext cx="479465" cy="479465"/>
          </a:xfrm>
          <a:prstGeom prst="roundRect">
            <a:avLst>
              <a:gd name="adj" fmla="val 80010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7732038" y="4356446"/>
            <a:ext cx="180499" cy="3759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61"/>
              </a:lnSpc>
              <a:buNone/>
            </a:pPr>
            <a:r>
              <a:rPr lang="en-US" sz="2369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369" dirty="0"/>
          </a:p>
        </p:txBody>
      </p:sp>
      <p:sp>
        <p:nvSpPr>
          <p:cNvPr id="24" name="Text 21"/>
          <p:cNvSpPr/>
          <p:nvPr/>
        </p:nvSpPr>
        <p:spPr>
          <a:xfrm>
            <a:off x="8275082" y="4338995"/>
            <a:ext cx="3811429" cy="12534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68"/>
              </a:lnSpc>
              <a:buNone/>
            </a:pPr>
            <a:r>
              <a:rPr lang="ru-RU" sz="197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И</a:t>
            </a:r>
            <a:r>
              <a:rPr lang="en-US" sz="1974" b="1" dirty="0" err="1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нструменты</a:t>
            </a:r>
            <a:r>
              <a:rPr lang="en-US" sz="197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для создания высокой детализации игровых объектов</a:t>
            </a:r>
            <a:endParaRPr lang="en-US" sz="1974" dirty="0"/>
          </a:p>
        </p:txBody>
      </p:sp>
      <p:sp>
        <p:nvSpPr>
          <p:cNvPr id="25" name="Shape 22"/>
          <p:cNvSpPr/>
          <p:nvPr/>
        </p:nvSpPr>
        <p:spPr>
          <a:xfrm>
            <a:off x="7582614" y="6045160"/>
            <a:ext cx="479465" cy="479465"/>
          </a:xfrm>
          <a:prstGeom prst="roundRect">
            <a:avLst>
              <a:gd name="adj" fmla="val 80010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26" name="Text 23"/>
          <p:cNvSpPr/>
          <p:nvPr/>
        </p:nvSpPr>
        <p:spPr>
          <a:xfrm>
            <a:off x="7732038" y="6059245"/>
            <a:ext cx="180499" cy="3759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61"/>
              </a:lnSpc>
              <a:buNone/>
            </a:pPr>
            <a:r>
              <a:rPr lang="en-US" sz="2369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369" dirty="0"/>
          </a:p>
        </p:txBody>
      </p:sp>
      <p:sp>
        <p:nvSpPr>
          <p:cNvPr id="27" name="Text 24"/>
          <p:cNvSpPr/>
          <p:nvPr/>
        </p:nvSpPr>
        <p:spPr>
          <a:xfrm>
            <a:off x="8275082" y="6045160"/>
            <a:ext cx="3811429" cy="626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68"/>
              </a:lnSpc>
              <a:buNone/>
            </a:pPr>
            <a:r>
              <a:rPr lang="en-US" sz="1974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Интуитивно понятный интерфейс</a:t>
            </a:r>
            <a:endParaRPr lang="en-US" sz="1974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311241"/>
            <a:ext cx="9933503" cy="13068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Требования к программному обеспечению</a:t>
            </a:r>
            <a:endParaRPr lang="en-US" sz="4117" dirty="0"/>
          </a:p>
        </p:txBody>
      </p:sp>
      <p:sp>
        <p:nvSpPr>
          <p:cNvPr id="5" name="Shape 2"/>
          <p:cNvSpPr/>
          <p:nvPr/>
        </p:nvSpPr>
        <p:spPr>
          <a:xfrm>
            <a:off x="2348389" y="4062413"/>
            <a:ext cx="4855726" cy="816888"/>
          </a:xfrm>
          <a:prstGeom prst="roundRect">
            <a:avLst>
              <a:gd name="adj" fmla="val 4896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593419" y="4307443"/>
            <a:ext cx="3955971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Функциональные возможности</a:t>
            </a:r>
            <a:endParaRPr lang="en-US" sz="2058" dirty="0"/>
          </a:p>
        </p:txBody>
      </p:sp>
      <p:sp>
        <p:nvSpPr>
          <p:cNvPr id="7" name="Shape 4"/>
          <p:cNvSpPr/>
          <p:nvPr/>
        </p:nvSpPr>
        <p:spPr>
          <a:xfrm>
            <a:off x="7426285" y="4062413"/>
            <a:ext cx="4855726" cy="816888"/>
          </a:xfrm>
          <a:prstGeom prst="roundRect">
            <a:avLst>
              <a:gd name="adj" fmla="val 4896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71316" y="4307443"/>
            <a:ext cx="2929414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Графические элементы</a:t>
            </a:r>
            <a:endParaRPr lang="en-US" sz="2058" dirty="0"/>
          </a:p>
        </p:txBody>
      </p:sp>
      <p:sp>
        <p:nvSpPr>
          <p:cNvPr id="9" name="Shape 6"/>
          <p:cNvSpPr/>
          <p:nvPr/>
        </p:nvSpPr>
        <p:spPr>
          <a:xfrm>
            <a:off x="2348389" y="5101471"/>
            <a:ext cx="4855726" cy="816888"/>
          </a:xfrm>
          <a:prstGeom prst="roundRect">
            <a:avLst>
              <a:gd name="adj" fmla="val 4896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2593419" y="5346502"/>
            <a:ext cx="281213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Условия эксплуатации</a:t>
            </a:r>
            <a:endParaRPr lang="en-US" sz="2058" dirty="0"/>
          </a:p>
        </p:txBody>
      </p:sp>
      <p:sp>
        <p:nvSpPr>
          <p:cNvPr id="11" name="Shape 8"/>
          <p:cNvSpPr/>
          <p:nvPr/>
        </p:nvSpPr>
        <p:spPr>
          <a:xfrm>
            <a:off x="7426285" y="5101471"/>
            <a:ext cx="4855726" cy="816888"/>
          </a:xfrm>
          <a:prstGeom prst="roundRect">
            <a:avLst>
              <a:gd name="adj" fmla="val 4896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671316" y="5346502"/>
            <a:ext cx="3885128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48A8E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Надежность и быстродействие</a:t>
            </a:r>
            <a:endParaRPr lang="en-US" sz="2058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2572583"/>
            <a:ext cx="5917168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Результаты разработки</a:t>
            </a:r>
            <a:endParaRPr lang="en-US" sz="4117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389" y="3559254"/>
            <a:ext cx="3311128" cy="8886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570559" y="4781193"/>
            <a:ext cx="2866787" cy="6536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Анализ и проектирование</a:t>
            </a:r>
            <a:endParaRPr lang="en-US" sz="2058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9517" y="3559254"/>
            <a:ext cx="3311128" cy="88868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008013" y="4781193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Реализация</a:t>
            </a:r>
            <a:endParaRPr lang="en-US" sz="2058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0645" y="3559254"/>
            <a:ext cx="3311247" cy="888682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9192816" y="4781193"/>
            <a:ext cx="2866906" cy="6536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Тестирование и верификация</a:t>
            </a:r>
            <a:endParaRPr lang="en-US" sz="2058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311122"/>
            <a:ext cx="5637490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Дальнейшее развитие</a:t>
            </a:r>
            <a:endParaRPr lang="en-US" sz="4117" dirty="0"/>
          </a:p>
        </p:txBody>
      </p:sp>
      <p:sp>
        <p:nvSpPr>
          <p:cNvPr id="5" name="Shape 2"/>
          <p:cNvSpPr/>
          <p:nvPr/>
        </p:nvSpPr>
        <p:spPr>
          <a:xfrm>
            <a:off x="2348389" y="3408878"/>
            <a:ext cx="4855726" cy="1143714"/>
          </a:xfrm>
          <a:prstGeom prst="roundRect">
            <a:avLst>
              <a:gd name="adj" fmla="val 34970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3109317" y="3653909"/>
            <a:ext cx="3333750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Расширение функционала</a:t>
            </a:r>
            <a:endParaRPr lang="en-US" sz="2058" dirty="0"/>
          </a:p>
        </p:txBody>
      </p:sp>
      <p:sp>
        <p:nvSpPr>
          <p:cNvPr id="7" name="Shape 4"/>
          <p:cNvSpPr/>
          <p:nvPr/>
        </p:nvSpPr>
        <p:spPr>
          <a:xfrm>
            <a:off x="7426285" y="3408878"/>
            <a:ext cx="4855726" cy="1143714"/>
          </a:xfrm>
          <a:prstGeom prst="roundRect">
            <a:avLst>
              <a:gd name="adj" fmla="val 34970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71316" y="3653909"/>
            <a:ext cx="4365665" cy="6536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Оптимизация производительности</a:t>
            </a:r>
            <a:endParaRPr lang="en-US" sz="2058" dirty="0"/>
          </a:p>
        </p:txBody>
      </p:sp>
      <p:sp>
        <p:nvSpPr>
          <p:cNvPr id="9" name="Shape 6"/>
          <p:cNvSpPr/>
          <p:nvPr/>
        </p:nvSpPr>
        <p:spPr>
          <a:xfrm>
            <a:off x="2348389" y="4774763"/>
            <a:ext cx="4855726" cy="1143714"/>
          </a:xfrm>
          <a:prstGeom prst="roundRect">
            <a:avLst>
              <a:gd name="adj" fmla="val 34970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2593419" y="5019794"/>
            <a:ext cx="4365665" cy="6536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Интеграция с другими технологиями</a:t>
            </a:r>
            <a:endParaRPr lang="en-US" sz="2058" dirty="0"/>
          </a:p>
        </p:txBody>
      </p:sp>
      <p:sp>
        <p:nvSpPr>
          <p:cNvPr id="11" name="Shape 8"/>
          <p:cNvSpPr/>
          <p:nvPr/>
        </p:nvSpPr>
        <p:spPr>
          <a:xfrm>
            <a:off x="7426285" y="4774763"/>
            <a:ext cx="4855726" cy="1143714"/>
          </a:xfrm>
          <a:prstGeom prst="roundRect">
            <a:avLst>
              <a:gd name="adj" fmla="val 34970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845981" y="5019794"/>
            <a:ext cx="4016335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48A8E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Публикация и распространение</a:t>
            </a:r>
            <a:endParaRPr lang="en-US" sz="2058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234202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Публикации по теме</a:t>
            </a:r>
            <a:endParaRPr lang="en-US" sz="4117" dirty="0"/>
          </a:p>
        </p:txBody>
      </p:sp>
      <p:sp>
        <p:nvSpPr>
          <p:cNvPr id="5" name="Shape 2"/>
          <p:cNvSpPr/>
          <p:nvPr/>
        </p:nvSpPr>
        <p:spPr>
          <a:xfrm>
            <a:off x="2348389" y="2331958"/>
            <a:ext cx="9933503" cy="4663321"/>
          </a:xfrm>
          <a:prstGeom prst="roundRect">
            <a:avLst>
              <a:gd name="adj" fmla="val 8577"/>
            </a:avLst>
          </a:prstGeom>
          <a:solidFill>
            <a:srgbClr val="00002E"/>
          </a:solidFill>
          <a:ln w="53340">
            <a:solidFill>
              <a:srgbClr val="26265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624257" y="2526149"/>
            <a:ext cx="2008465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Название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084683" y="2526149"/>
            <a:ext cx="2004655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Авторы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41300" y="2526149"/>
            <a:ext cx="2004655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Год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997916" y="2526149"/>
            <a:ext cx="2008465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Источник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624257" y="3163967"/>
            <a:ext cx="2008465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Искусственный интеллект в играх жанра RPG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5084683" y="3163967"/>
            <a:ext cx="2004655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И.Д. Дубовцов, О.А. Кравченко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41300" y="3163967"/>
            <a:ext cx="2004655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2024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9997916" y="3163967"/>
            <a:ext cx="2008465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Материалы XXVII Республиканской научной конференции студентов и аспирантов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2624257" y="5468064"/>
            <a:ext cx="2008465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Применение генеративного ИИ для игр в жанре RPG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5084683" y="5468064"/>
            <a:ext cx="2004655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И.Д. Дубовцов, О.А. Кравченко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541300" y="5468064"/>
            <a:ext cx="2004655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2024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9997916" y="5468064"/>
            <a:ext cx="2008465" cy="17214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Материалы I Международной научно-технической конференции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3179445" y="3788093"/>
            <a:ext cx="8271391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146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Цель и актуальность разработки</a:t>
            </a:r>
            <a:endParaRPr lang="en-US" sz="4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703790" y="2330648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Цель разработки</a:t>
            </a:r>
            <a:endParaRPr lang="en-US" sz="4800" dirty="0"/>
          </a:p>
        </p:txBody>
      </p:sp>
      <p:sp>
        <p:nvSpPr>
          <p:cNvPr id="5" name="Text 2"/>
          <p:cNvSpPr/>
          <p:nvPr/>
        </p:nvSpPr>
        <p:spPr>
          <a:xfrm>
            <a:off x="2703790" y="3473767"/>
            <a:ext cx="9578102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Font typeface="+mj-lt"/>
              <a:buAutoNum type="arabicPeriod"/>
            </a:pPr>
            <a:r>
              <a:rPr lang="en-US" sz="4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Создание увлекательного игрового опыта;</a:t>
            </a:r>
            <a:endParaRPr lang="en-US" sz="4000" dirty="0"/>
          </a:p>
        </p:txBody>
      </p:sp>
      <p:sp>
        <p:nvSpPr>
          <p:cNvPr id="6" name="Text 3"/>
          <p:cNvSpPr/>
          <p:nvPr/>
        </p:nvSpPr>
        <p:spPr>
          <a:xfrm>
            <a:off x="2703790" y="4291489"/>
            <a:ext cx="9578102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Font typeface="+mj-lt"/>
              <a:buAutoNum type="arabicPeriod" startAt="2"/>
            </a:pPr>
            <a:r>
              <a:rPr lang="en-US" sz="4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Интеграция современных технологий;</a:t>
            </a:r>
            <a:endParaRPr lang="en-US" sz="4000" dirty="0"/>
          </a:p>
        </p:txBody>
      </p:sp>
      <p:sp>
        <p:nvSpPr>
          <p:cNvPr id="7" name="Text 4"/>
          <p:cNvSpPr/>
          <p:nvPr/>
        </p:nvSpPr>
        <p:spPr>
          <a:xfrm>
            <a:off x="2664051" y="5148083"/>
            <a:ext cx="9578102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Font typeface="+mj-lt"/>
              <a:buAutoNum type="arabicPeriod" startAt="3"/>
            </a:pPr>
            <a:r>
              <a:rPr lang="en-US" sz="4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Разработка функциональных игровых механик;</a:t>
            </a:r>
            <a:endParaRPr lang="en-US" sz="4000" dirty="0"/>
          </a:p>
        </p:txBody>
      </p:sp>
      <p:sp>
        <p:nvSpPr>
          <p:cNvPr id="8" name="Text 5"/>
          <p:cNvSpPr/>
          <p:nvPr/>
        </p:nvSpPr>
        <p:spPr>
          <a:xfrm>
            <a:off x="2703790" y="6055042"/>
            <a:ext cx="9578102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Font typeface="+mj-lt"/>
              <a:buAutoNum type="arabicPeriod" startAt="4"/>
            </a:pPr>
            <a:r>
              <a:rPr lang="en-US" sz="4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Обеспечение гибкости и расширяемости</a:t>
            </a: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703790" y="2338050"/>
            <a:ext cx="6487478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Актуальность разработки</a:t>
            </a:r>
            <a:endParaRPr lang="en-US" sz="4800" dirty="0"/>
          </a:p>
        </p:txBody>
      </p:sp>
      <p:sp>
        <p:nvSpPr>
          <p:cNvPr id="5" name="Text 2"/>
          <p:cNvSpPr/>
          <p:nvPr/>
        </p:nvSpPr>
        <p:spPr>
          <a:xfrm>
            <a:off x="2703790" y="3590706"/>
            <a:ext cx="9578102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Font typeface="+mj-lt"/>
              <a:buAutoNum type="arabicPeriod"/>
            </a:pPr>
            <a:r>
              <a:rPr lang="en-US" sz="4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Растущий рынок видеоигр;</a:t>
            </a:r>
            <a:endParaRPr lang="en-US" sz="4000" dirty="0"/>
          </a:p>
        </p:txBody>
      </p:sp>
      <p:sp>
        <p:nvSpPr>
          <p:cNvPr id="6" name="Text 3"/>
          <p:cNvSpPr/>
          <p:nvPr/>
        </p:nvSpPr>
        <p:spPr>
          <a:xfrm>
            <a:off x="2703790" y="4305639"/>
            <a:ext cx="9578102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Font typeface="+mj-lt"/>
              <a:buAutoNum type="arabicPeriod" startAt="2"/>
            </a:pPr>
            <a:r>
              <a:rPr lang="en-US" sz="4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Современные технологии;</a:t>
            </a:r>
            <a:endParaRPr lang="en-US" sz="4000" dirty="0"/>
          </a:p>
        </p:txBody>
      </p:sp>
      <p:sp>
        <p:nvSpPr>
          <p:cNvPr id="7" name="Text 4"/>
          <p:cNvSpPr/>
          <p:nvPr/>
        </p:nvSpPr>
        <p:spPr>
          <a:xfrm>
            <a:off x="2703790" y="4966573"/>
            <a:ext cx="9578102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Font typeface="+mj-lt"/>
              <a:buAutoNum type="arabicPeriod" startAt="3"/>
            </a:pPr>
            <a:r>
              <a:rPr lang="en-US" sz="4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Социальные аспекты;</a:t>
            </a:r>
            <a:endParaRPr lang="en-US" sz="4000" dirty="0"/>
          </a:p>
        </p:txBody>
      </p:sp>
      <p:sp>
        <p:nvSpPr>
          <p:cNvPr id="8" name="Text 5"/>
          <p:cNvSpPr/>
          <p:nvPr/>
        </p:nvSpPr>
        <p:spPr>
          <a:xfrm>
            <a:off x="2703790" y="5391269"/>
            <a:ext cx="9578102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buSzPct val="100000"/>
              <a:buFont typeface="+mj-lt"/>
              <a:buAutoNum type="arabicPeriod" startAt="4"/>
            </a:pPr>
            <a:r>
              <a:rPr lang="en-US" sz="4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Образовательные и </a:t>
            </a:r>
            <a:r>
              <a:rPr lang="en-US" sz="40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и</a:t>
            </a:r>
            <a:r>
              <a:rPr lang="ru-RU" sz="4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</a:t>
            </a:r>
            <a:r>
              <a:rPr lang="en-US" sz="40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следовательские</a:t>
            </a:r>
            <a:endParaRPr lang="ru-RU" sz="4000" dirty="0">
              <a:solidFill>
                <a:srgbClr val="FFFFFF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algn="l">
              <a:buSzPct val="100000"/>
            </a:pPr>
            <a:r>
              <a:rPr lang="en-US" sz="4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возможности.</a:t>
            </a:r>
            <a:endParaRPr lang="en-US" sz="4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19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570208" y="2338467"/>
            <a:ext cx="7489746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146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Основные задачи разработки</a:t>
            </a:r>
            <a:endParaRPr lang="en-US" sz="4800" dirty="0"/>
          </a:p>
        </p:txBody>
      </p:sp>
      <p:sp>
        <p:nvSpPr>
          <p:cNvPr id="5" name="Text 2"/>
          <p:cNvSpPr/>
          <p:nvPr/>
        </p:nvSpPr>
        <p:spPr>
          <a:xfrm>
            <a:off x="2348389" y="4014668"/>
            <a:ext cx="2949416" cy="6536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Анализ существующих методов</a:t>
            </a:r>
            <a:endParaRPr lang="en-US" sz="3600" dirty="0"/>
          </a:p>
        </p:txBody>
      </p:sp>
      <p:sp>
        <p:nvSpPr>
          <p:cNvPr id="6" name="Text 3"/>
          <p:cNvSpPr/>
          <p:nvPr/>
        </p:nvSpPr>
        <p:spPr>
          <a:xfrm>
            <a:off x="2348389" y="4890492"/>
            <a:ext cx="294941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579506" y="4016136"/>
            <a:ext cx="3485199" cy="6536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400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Разработка архитектуры</a:t>
            </a:r>
            <a:endParaRPr lang="en-US" sz="4000" dirty="0"/>
          </a:p>
        </p:txBody>
      </p:sp>
      <p:sp>
        <p:nvSpPr>
          <p:cNvPr id="8" name="Text 5"/>
          <p:cNvSpPr/>
          <p:nvPr/>
        </p:nvSpPr>
        <p:spPr>
          <a:xfrm>
            <a:off x="5847398" y="4890492"/>
            <a:ext cx="294941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46406" y="4014668"/>
            <a:ext cx="2949416" cy="6536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400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Реализация игровых механик</a:t>
            </a:r>
            <a:endParaRPr lang="en-US" sz="4000" dirty="0"/>
          </a:p>
        </p:txBody>
      </p:sp>
      <p:sp>
        <p:nvSpPr>
          <p:cNvPr id="10" name="Text 7"/>
          <p:cNvSpPr/>
          <p:nvPr/>
        </p:nvSpPr>
        <p:spPr>
          <a:xfrm>
            <a:off x="9346406" y="4890492"/>
            <a:ext cx="294941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146935"/>
            <a:ext cx="5956340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Технологии разработки</a:t>
            </a:r>
            <a:endParaRPr lang="en-US" sz="4117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3244691"/>
            <a:ext cx="2233374" cy="223337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5755719"/>
            <a:ext cx="2233374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Unity</a:t>
            </a:r>
            <a:endParaRPr lang="en-US" sz="2058" dirty="0"/>
          </a:p>
        </p:txBody>
      </p:sp>
      <p:sp>
        <p:nvSpPr>
          <p:cNvPr id="7" name="Shape 3"/>
          <p:cNvSpPr/>
          <p:nvPr/>
        </p:nvSpPr>
        <p:spPr>
          <a:xfrm>
            <a:off x="4915019" y="3244691"/>
            <a:ext cx="2233493" cy="2233493"/>
          </a:xfrm>
          <a:prstGeom prst="roundRect">
            <a:avLst>
              <a:gd name="adj" fmla="val 4093626"/>
            </a:avLst>
          </a:prstGeom>
          <a:noFill/>
          <a:ln w="22860">
            <a:solidFill>
              <a:srgbClr val="D7425E"/>
            </a:solidFill>
            <a:prstDash val="solid"/>
          </a:ln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7879" y="3267551"/>
            <a:ext cx="2187773" cy="218777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915019" y="5755838"/>
            <a:ext cx="2233493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Visual Studio</a:t>
            </a:r>
            <a:endParaRPr lang="en-US" sz="2058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768" y="3244691"/>
            <a:ext cx="2233374" cy="223337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81768" y="5755719"/>
            <a:ext cx="2233374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Blender</a:t>
            </a:r>
            <a:endParaRPr lang="en-US" sz="2058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8399" y="3244691"/>
            <a:ext cx="2233493" cy="2233493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0048399" y="5755838"/>
            <a:ext cx="2233493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48A8E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Git</a:t>
            </a:r>
            <a:endParaRPr lang="en-US" sz="2058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912382"/>
            <a:ext cx="945344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Графические и визуальные элементы</a:t>
            </a:r>
            <a:endParaRPr lang="en-US" sz="4117" dirty="0"/>
          </a:p>
        </p:txBody>
      </p:sp>
      <p:sp>
        <p:nvSpPr>
          <p:cNvPr id="5" name="Shape 2"/>
          <p:cNvSpPr/>
          <p:nvPr/>
        </p:nvSpPr>
        <p:spPr>
          <a:xfrm>
            <a:off x="2348389" y="3010138"/>
            <a:ext cx="3088958" cy="1909048"/>
          </a:xfrm>
          <a:prstGeom prst="roundRect">
            <a:avLst>
              <a:gd name="adj" fmla="val 20951"/>
            </a:avLst>
          </a:prstGeom>
          <a:noFill/>
          <a:ln w="22860">
            <a:solidFill>
              <a:srgbClr val="F2B42D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1249" y="3032998"/>
            <a:ext cx="3043238" cy="1863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585799" y="5196840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Стиль графики</a:t>
            </a:r>
            <a:endParaRPr lang="en-US" sz="2058" dirty="0"/>
          </a:p>
        </p:txBody>
      </p:sp>
      <p:sp>
        <p:nvSpPr>
          <p:cNvPr id="8" name="Text 4"/>
          <p:cNvSpPr/>
          <p:nvPr/>
        </p:nvSpPr>
        <p:spPr>
          <a:xfrm>
            <a:off x="2348389" y="5656898"/>
            <a:ext cx="3088958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770602" y="3010138"/>
            <a:ext cx="3088958" cy="1909048"/>
          </a:xfrm>
          <a:prstGeom prst="roundRect">
            <a:avLst>
              <a:gd name="adj" fmla="val 20951"/>
            </a:avLst>
          </a:prstGeom>
          <a:noFill/>
          <a:ln w="22860">
            <a:solidFill>
              <a:srgbClr val="D7425E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3462" y="3032998"/>
            <a:ext cx="3043238" cy="186332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833586" y="5196840"/>
            <a:ext cx="2962870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Персонажи и анимация</a:t>
            </a:r>
            <a:endParaRPr lang="en-US" sz="2058" dirty="0"/>
          </a:p>
        </p:txBody>
      </p:sp>
      <p:sp>
        <p:nvSpPr>
          <p:cNvPr id="12" name="Text 7"/>
          <p:cNvSpPr/>
          <p:nvPr/>
        </p:nvSpPr>
        <p:spPr>
          <a:xfrm>
            <a:off x="5770602" y="5656898"/>
            <a:ext cx="3088958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9192816" y="3010138"/>
            <a:ext cx="3089077" cy="1909167"/>
          </a:xfrm>
          <a:prstGeom prst="roundRect">
            <a:avLst>
              <a:gd name="adj" fmla="val 20949"/>
            </a:avLst>
          </a:prstGeom>
          <a:noFill/>
          <a:ln w="22860">
            <a:solidFill>
              <a:srgbClr val="DD785E"/>
            </a:solidFill>
            <a:prstDash val="solid"/>
          </a:ln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5676" y="3032998"/>
            <a:ext cx="3043357" cy="186344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192816" y="5196959"/>
            <a:ext cx="3089077" cy="6536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Интерфейс пользователя</a:t>
            </a:r>
            <a:endParaRPr lang="en-US" sz="2058" dirty="0"/>
          </a:p>
        </p:txBody>
      </p:sp>
      <p:sp>
        <p:nvSpPr>
          <p:cNvPr id="16" name="Text 10"/>
          <p:cNvSpPr/>
          <p:nvPr/>
        </p:nvSpPr>
        <p:spPr>
          <a:xfrm>
            <a:off x="9192816" y="5983843"/>
            <a:ext cx="3089077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701064" y="1547098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146"/>
              </a:lnSpc>
              <a:buNone/>
            </a:pPr>
            <a:r>
              <a:rPr lang="en-US" sz="411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Графический стиль</a:t>
            </a:r>
            <a:endParaRPr lang="en-US" sz="4117" dirty="0"/>
          </a:p>
        </p:txBody>
      </p:sp>
      <p:sp>
        <p:nvSpPr>
          <p:cNvPr id="5" name="Shape 2"/>
          <p:cNvSpPr/>
          <p:nvPr/>
        </p:nvSpPr>
        <p:spPr>
          <a:xfrm>
            <a:off x="2348389" y="2644854"/>
            <a:ext cx="4800124" cy="2966680"/>
          </a:xfrm>
          <a:prstGeom prst="roundRect">
            <a:avLst>
              <a:gd name="adj" fmla="val 13482"/>
            </a:avLst>
          </a:prstGeom>
          <a:noFill/>
          <a:ln w="22860">
            <a:solidFill>
              <a:srgbClr val="F2B42D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5529" y="2639625"/>
            <a:ext cx="4800124" cy="294904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441383" y="5889188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Farmer's Valley</a:t>
            </a:r>
            <a:endParaRPr lang="en-US" sz="2058" dirty="0"/>
          </a:p>
        </p:txBody>
      </p:sp>
      <p:sp>
        <p:nvSpPr>
          <p:cNvPr id="8" name="Text 4"/>
          <p:cNvSpPr/>
          <p:nvPr/>
        </p:nvSpPr>
        <p:spPr>
          <a:xfrm>
            <a:off x="2348389" y="6349246"/>
            <a:ext cx="4800124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7481768" y="2644854"/>
            <a:ext cx="4800124" cy="2966680"/>
          </a:xfrm>
          <a:prstGeom prst="roundRect">
            <a:avLst>
              <a:gd name="adj" fmla="val 13482"/>
            </a:avLst>
          </a:prstGeom>
          <a:noFill/>
          <a:ln w="22860">
            <a:solidFill>
              <a:srgbClr val="D7425E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4628" y="2667714"/>
            <a:ext cx="4754404" cy="292096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574762" y="5889188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Stardew Valley</a:t>
            </a:r>
            <a:endParaRPr lang="en-US" sz="2058" dirty="0"/>
          </a:p>
        </p:txBody>
      </p:sp>
      <p:sp>
        <p:nvSpPr>
          <p:cNvPr id="12" name="Text 7"/>
          <p:cNvSpPr/>
          <p:nvPr/>
        </p:nvSpPr>
        <p:spPr>
          <a:xfrm>
            <a:off x="7481768" y="6349246"/>
            <a:ext cx="4800124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701064" y="3450193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146"/>
              </a:lnSpc>
              <a:buNone/>
            </a:pPr>
            <a:r>
              <a:rPr lang="en-US" sz="411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Игровые механики</a:t>
            </a:r>
            <a:endParaRPr lang="en-US" sz="4117" dirty="0"/>
          </a:p>
        </p:txBody>
      </p:sp>
      <p:sp>
        <p:nvSpPr>
          <p:cNvPr id="6" name="Shape 2"/>
          <p:cNvSpPr/>
          <p:nvPr/>
        </p:nvSpPr>
        <p:spPr>
          <a:xfrm>
            <a:off x="2348389" y="5763578"/>
            <a:ext cx="9933503" cy="27742"/>
          </a:xfrm>
          <a:prstGeom prst="rect">
            <a:avLst/>
          </a:prstGeom>
          <a:solidFill>
            <a:srgbClr val="262654"/>
          </a:solidFill>
          <a:ln/>
        </p:spPr>
      </p:sp>
      <p:sp>
        <p:nvSpPr>
          <p:cNvPr id="7" name="Shape 3"/>
          <p:cNvSpPr/>
          <p:nvPr/>
        </p:nvSpPr>
        <p:spPr>
          <a:xfrm>
            <a:off x="4762321" y="4986040"/>
            <a:ext cx="27742" cy="777597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8" name="Shape 4"/>
          <p:cNvSpPr/>
          <p:nvPr/>
        </p:nvSpPr>
        <p:spPr>
          <a:xfrm>
            <a:off x="4526280" y="5513606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682133" y="5567541"/>
            <a:ext cx="188238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8"/>
              </a:lnSpc>
              <a:buNone/>
            </a:pPr>
            <a:r>
              <a:rPr lang="en-US" sz="2470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470" dirty="0"/>
          </a:p>
        </p:txBody>
      </p:sp>
      <p:sp>
        <p:nvSpPr>
          <p:cNvPr id="10" name="Text 6"/>
          <p:cNvSpPr/>
          <p:nvPr/>
        </p:nvSpPr>
        <p:spPr>
          <a:xfrm>
            <a:off x="3469124" y="4436864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Управление фермой</a:t>
            </a:r>
            <a:endParaRPr lang="en-US" sz="2058" dirty="0"/>
          </a:p>
        </p:txBody>
      </p:sp>
      <p:sp>
        <p:nvSpPr>
          <p:cNvPr id="11" name="Shape 7"/>
          <p:cNvSpPr/>
          <p:nvPr/>
        </p:nvSpPr>
        <p:spPr>
          <a:xfrm>
            <a:off x="7301210" y="5763518"/>
            <a:ext cx="27742" cy="777597"/>
          </a:xfrm>
          <a:prstGeom prst="rect">
            <a:avLst/>
          </a:prstGeom>
          <a:solidFill>
            <a:srgbClr val="D7425E"/>
          </a:solidFill>
          <a:ln/>
        </p:spPr>
      </p:sp>
      <p:sp>
        <p:nvSpPr>
          <p:cNvPr id="12" name="Shape 8"/>
          <p:cNvSpPr/>
          <p:nvPr/>
        </p:nvSpPr>
        <p:spPr>
          <a:xfrm>
            <a:off x="7065169" y="5513606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7221022" y="5567541"/>
            <a:ext cx="188238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8"/>
              </a:lnSpc>
              <a:buNone/>
            </a:pPr>
            <a:r>
              <a:rPr lang="en-US" sz="2470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470" dirty="0"/>
          </a:p>
        </p:txBody>
      </p:sp>
      <p:sp>
        <p:nvSpPr>
          <p:cNvPr id="14" name="Text 10"/>
          <p:cNvSpPr/>
          <p:nvPr/>
        </p:nvSpPr>
        <p:spPr>
          <a:xfrm>
            <a:off x="5812869" y="6763464"/>
            <a:ext cx="3004423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Экономическая система</a:t>
            </a:r>
            <a:endParaRPr lang="en-US" sz="2058" dirty="0"/>
          </a:p>
        </p:txBody>
      </p:sp>
      <p:sp>
        <p:nvSpPr>
          <p:cNvPr id="15" name="Text 11"/>
          <p:cNvSpPr/>
          <p:nvPr/>
        </p:nvSpPr>
        <p:spPr>
          <a:xfrm>
            <a:off x="5109448" y="7223522"/>
            <a:ext cx="441126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9840099" y="4986040"/>
            <a:ext cx="27742" cy="777597"/>
          </a:xfrm>
          <a:prstGeom prst="rect">
            <a:avLst/>
          </a:prstGeom>
          <a:solidFill>
            <a:srgbClr val="DD785E"/>
          </a:solidFill>
          <a:ln/>
        </p:spPr>
      </p:sp>
      <p:sp>
        <p:nvSpPr>
          <p:cNvPr id="17" name="Shape 13"/>
          <p:cNvSpPr/>
          <p:nvPr/>
        </p:nvSpPr>
        <p:spPr>
          <a:xfrm>
            <a:off x="9604058" y="5513606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9759910" y="5567541"/>
            <a:ext cx="188238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8"/>
              </a:lnSpc>
              <a:buNone/>
            </a:pPr>
            <a:r>
              <a:rPr lang="en-US" sz="2470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470" dirty="0"/>
          </a:p>
        </p:txBody>
      </p:sp>
      <p:sp>
        <p:nvSpPr>
          <p:cNvPr id="19" name="Text 15"/>
          <p:cNvSpPr/>
          <p:nvPr/>
        </p:nvSpPr>
        <p:spPr>
          <a:xfrm>
            <a:off x="8032433" y="4436864"/>
            <a:ext cx="3643193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Социальное взаимодействие</a:t>
            </a:r>
            <a:endParaRPr lang="en-US" sz="2058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255</Words>
  <Application>Microsoft Office PowerPoint</Application>
  <PresentationFormat>Произвольный</PresentationFormat>
  <Paragraphs>94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Arial</vt:lpstr>
      <vt:lpstr>Nunito</vt:lpstr>
      <vt:lpstr>PT Sans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MAZUTA old</cp:lastModifiedBy>
  <cp:revision>8</cp:revision>
  <dcterms:created xsi:type="dcterms:W3CDTF">2024-06-09T17:18:01Z</dcterms:created>
  <dcterms:modified xsi:type="dcterms:W3CDTF">2024-06-09T18:44:32Z</dcterms:modified>
</cp:coreProperties>
</file>